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Barlow" panose="020B0604020202020204" charset="0"/>
      <p:regular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59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-3-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-3-5.svg"/><Relationship Id="rId5" Type="http://schemas.openxmlformats.org/officeDocument/2006/relationships/image" Target="../media/image-3-3.svg"/><Relationship Id="rId4" Type="http://schemas.openxmlformats.org/officeDocument/2006/relationships/image" Target="../media/image5.png"/><Relationship Id="rId9" Type="http://schemas.openxmlformats.org/officeDocument/2006/relationships/image" Target="../media/image-3-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-7-13.svg"/><Relationship Id="rId3" Type="http://schemas.openxmlformats.org/officeDocument/2006/relationships/image" Target="../media/image13.png"/><Relationship Id="rId7" Type="http://schemas.openxmlformats.org/officeDocument/2006/relationships/image" Target="../media/image-7-7.svg"/><Relationship Id="rId17" Type="http://schemas.openxmlformats.org/officeDocument/2006/relationships/image" Target="../media/image-7-1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-7-5.svg"/><Relationship Id="rId11" Type="http://schemas.openxmlformats.org/officeDocument/2006/relationships/image" Target="../media/image-7-11.svg"/><Relationship Id="rId5" Type="http://schemas.openxmlformats.org/officeDocument/2006/relationships/image" Target="../media/image-7-3.svg"/><Relationship Id="rId15" Type="http://schemas.openxmlformats.org/officeDocument/2006/relationships/image" Target="../media/image-7-15.svg"/><Relationship Id="rId4" Type="http://schemas.openxmlformats.org/officeDocument/2006/relationships/image" Target="../media/image5.png"/><Relationship Id="rId9" Type="http://schemas.openxmlformats.org/officeDocument/2006/relationships/image" Target="../media/image-7-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3086100"/>
            <a:ext cx="7415927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Зависимость от курения: Как никотин берет контроль </a:t>
            </a:r>
            <a:endParaRPr lang="en-US" sz="4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073235"/>
            <a:ext cx="9380339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Три составляющих зависимости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864037" y="3252787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Зависимость от курения — это не вредная привычка, а сложное заболевание. Оно формируется на трех уровнях:</a:t>
            </a:r>
            <a:endParaRPr lang="en-US" sz="1900" dirty="0"/>
          </a:p>
        </p:txBody>
      </p:sp>
      <p:sp>
        <p:nvSpPr>
          <p:cNvPr id="4" name="Shape 2"/>
          <p:cNvSpPr/>
          <p:nvPr/>
        </p:nvSpPr>
        <p:spPr>
          <a:xfrm>
            <a:off x="864037" y="4320540"/>
            <a:ext cx="4136231" cy="1835706"/>
          </a:xfrm>
          <a:prstGeom prst="roundRect">
            <a:avLst>
              <a:gd name="adj" fmla="val 7970"/>
            </a:avLst>
          </a:prstGeom>
          <a:solidFill>
            <a:srgbClr val="0A081B">
              <a:alpha val="75000"/>
            </a:srgbClr>
          </a:solidFill>
          <a:ln w="30480">
            <a:solidFill>
              <a:srgbClr val="16FFB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33557" y="4320540"/>
            <a:ext cx="121920" cy="1835706"/>
          </a:xfrm>
          <a:prstGeom prst="roundRect">
            <a:avLst>
              <a:gd name="adj" fmla="val 303750"/>
            </a:avLst>
          </a:prstGeom>
          <a:solidFill>
            <a:srgbClr val="16FFBB"/>
          </a:solidFill>
          <a:ln/>
        </p:spPr>
      </p:sp>
      <p:sp>
        <p:nvSpPr>
          <p:cNvPr id="6" name="Text 4"/>
          <p:cNvSpPr/>
          <p:nvPr/>
        </p:nvSpPr>
        <p:spPr>
          <a:xfrm>
            <a:off x="1232773" y="4597837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Биологический:</a:t>
            </a:r>
            <a:endParaRPr lang="en-US" sz="2150" dirty="0"/>
          </a:p>
        </p:txBody>
      </p:sp>
      <p:sp>
        <p:nvSpPr>
          <p:cNvPr id="7" name="Text 5"/>
          <p:cNvSpPr/>
          <p:nvPr/>
        </p:nvSpPr>
        <p:spPr>
          <a:xfrm>
            <a:off x="1232773" y="5088850"/>
            <a:ext cx="3490198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Власть никотина над мозгом.</a:t>
            </a:r>
            <a:endParaRPr lang="en-US" sz="1900" dirty="0"/>
          </a:p>
        </p:txBody>
      </p:sp>
      <p:sp>
        <p:nvSpPr>
          <p:cNvPr id="8" name="Shape 6"/>
          <p:cNvSpPr/>
          <p:nvPr/>
        </p:nvSpPr>
        <p:spPr>
          <a:xfrm>
            <a:off x="5247084" y="4320540"/>
            <a:ext cx="4136231" cy="1835706"/>
          </a:xfrm>
          <a:prstGeom prst="roundRect">
            <a:avLst>
              <a:gd name="adj" fmla="val 7970"/>
            </a:avLst>
          </a:prstGeom>
          <a:solidFill>
            <a:srgbClr val="0A081B">
              <a:alpha val="75000"/>
            </a:srgbClr>
          </a:solidFill>
          <a:ln w="30480">
            <a:solidFill>
              <a:srgbClr val="29DDDA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216604" y="4320540"/>
            <a:ext cx="121920" cy="1835706"/>
          </a:xfrm>
          <a:prstGeom prst="roundRect">
            <a:avLst>
              <a:gd name="adj" fmla="val 303750"/>
            </a:avLst>
          </a:prstGeom>
          <a:solidFill>
            <a:srgbClr val="29DDDA"/>
          </a:solidFill>
          <a:ln/>
        </p:spPr>
      </p:sp>
      <p:sp>
        <p:nvSpPr>
          <p:cNvPr id="10" name="Text 8"/>
          <p:cNvSpPr/>
          <p:nvPr/>
        </p:nvSpPr>
        <p:spPr>
          <a:xfrm>
            <a:off x="5615821" y="4597837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Психологический:</a:t>
            </a:r>
            <a:endParaRPr lang="en-US" sz="2150" dirty="0"/>
          </a:p>
        </p:txBody>
      </p:sp>
      <p:sp>
        <p:nvSpPr>
          <p:cNvPr id="11" name="Text 9"/>
          <p:cNvSpPr/>
          <p:nvPr/>
        </p:nvSpPr>
        <p:spPr>
          <a:xfrm>
            <a:off x="5615821" y="5088850"/>
            <a:ext cx="3490198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Сила условных рефлексов.</a:t>
            </a:r>
            <a:endParaRPr lang="en-US" sz="1900" dirty="0"/>
          </a:p>
        </p:txBody>
      </p:sp>
      <p:sp>
        <p:nvSpPr>
          <p:cNvPr id="12" name="Shape 10"/>
          <p:cNvSpPr/>
          <p:nvPr/>
        </p:nvSpPr>
        <p:spPr>
          <a:xfrm>
            <a:off x="9630132" y="4320540"/>
            <a:ext cx="4136231" cy="1835706"/>
          </a:xfrm>
          <a:prstGeom prst="roundRect">
            <a:avLst>
              <a:gd name="adj" fmla="val 7970"/>
            </a:avLst>
          </a:prstGeom>
          <a:solidFill>
            <a:srgbClr val="0A081B">
              <a:alpha val="75000"/>
            </a:srgbClr>
          </a:solidFill>
          <a:ln w="30480">
            <a:solidFill>
              <a:srgbClr val="37A7E7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599652" y="4320540"/>
            <a:ext cx="121920" cy="1835706"/>
          </a:xfrm>
          <a:prstGeom prst="roundRect">
            <a:avLst>
              <a:gd name="adj" fmla="val 303750"/>
            </a:avLst>
          </a:prstGeom>
          <a:solidFill>
            <a:srgbClr val="37A7E7"/>
          </a:solidFill>
          <a:ln/>
        </p:spPr>
      </p:sp>
      <p:sp>
        <p:nvSpPr>
          <p:cNvPr id="14" name="Text 12"/>
          <p:cNvSpPr/>
          <p:nvPr/>
        </p:nvSpPr>
        <p:spPr>
          <a:xfrm>
            <a:off x="9998869" y="4597837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Социальный:</a:t>
            </a:r>
            <a:endParaRPr lang="en-US" sz="2150" dirty="0"/>
          </a:p>
        </p:txBody>
      </p:sp>
      <p:sp>
        <p:nvSpPr>
          <p:cNvPr id="15" name="Text 13"/>
          <p:cNvSpPr/>
          <p:nvPr/>
        </p:nvSpPr>
        <p:spPr>
          <a:xfrm>
            <a:off x="9998869" y="5088850"/>
            <a:ext cx="3490198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Влияние окружения и ритуалов.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55069" y="436126"/>
            <a:ext cx="9556552" cy="4405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75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Биологическая ловушка. Никотин — «умный» ключ</a:t>
            </a:r>
            <a:endParaRPr lang="en-US" sz="27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55" y="1499057"/>
            <a:ext cx="13442275" cy="667738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512599" y="3097356"/>
            <a:ext cx="2704015" cy="3380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Дофамин</a:t>
            </a:r>
            <a:endParaRPr lang="en-US" sz="12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6202" y="8229600"/>
            <a:ext cx="676004" cy="67600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512599" y="5612301"/>
            <a:ext cx="2704015" cy="3380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Включение</a:t>
            </a:r>
            <a:endParaRPr lang="en-US" sz="1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5811" y="8310363"/>
            <a:ext cx="676004" cy="67600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413590" y="5612301"/>
            <a:ext cx="2704015" cy="3380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Рецептор</a:t>
            </a:r>
            <a:endParaRPr lang="en-US" sz="12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V="1">
            <a:off x="5321812" y="8130720"/>
            <a:ext cx="676004" cy="45719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72438" y="8358783"/>
            <a:ext cx="676004" cy="676004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1414857" y="3090807"/>
            <a:ext cx="2704015" cy="3380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Никотин</a:t>
            </a:r>
            <a:endParaRPr lang="en-US" sz="1200" dirty="0"/>
          </a:p>
        </p:txBody>
      </p:sp>
      <p:sp>
        <p:nvSpPr>
          <p:cNvPr id="12" name="Text 5"/>
          <p:cNvSpPr/>
          <p:nvPr/>
        </p:nvSpPr>
        <p:spPr>
          <a:xfrm>
            <a:off x="555069" y="8049578"/>
            <a:ext cx="13520261" cy="253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sz="1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Никотин по структуре похож на естественный нейромедиатор ацетилхолин.</a:t>
            </a:r>
            <a:endParaRPr lang="en-US" sz="1200" dirty="0"/>
          </a:p>
        </p:txBody>
      </p:sp>
      <p:sp>
        <p:nvSpPr>
          <p:cNvPr id="13" name="Text 6"/>
          <p:cNvSpPr/>
          <p:nvPr/>
        </p:nvSpPr>
        <p:spPr>
          <a:xfrm>
            <a:off x="555069" y="8358783"/>
            <a:ext cx="13520261" cy="253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sz="1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Он связывается с соответствующими рецепторами в мозге.</a:t>
            </a:r>
            <a:endParaRPr lang="en-US" sz="1200" dirty="0"/>
          </a:p>
        </p:txBody>
      </p:sp>
      <p:sp>
        <p:nvSpPr>
          <p:cNvPr id="14" name="Text 7"/>
          <p:cNvSpPr/>
          <p:nvPr/>
        </p:nvSpPr>
        <p:spPr>
          <a:xfrm>
            <a:off x="555069" y="8667988"/>
            <a:ext cx="13520261" cy="253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sz="1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Это вызывает резкий выброс дофамина — гормона удовольствия и мотивации.</a:t>
            </a:r>
            <a:endParaRPr lang="en-US" sz="1200" dirty="0"/>
          </a:p>
        </p:txBody>
      </p:sp>
      <p:sp>
        <p:nvSpPr>
          <p:cNvPr id="15" name="Text 8"/>
          <p:cNvSpPr/>
          <p:nvPr/>
        </p:nvSpPr>
        <p:spPr>
          <a:xfrm>
            <a:off x="555069" y="8977193"/>
            <a:ext cx="13520261" cy="253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sz="12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Мозг запоминает источник «удовольствия» и требует повторить.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159073"/>
            <a:ext cx="12902327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Эффект дофамина и формирование толерантности</a:t>
            </a:r>
            <a:endParaRPr lang="en-US" sz="4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7" y="3764994"/>
            <a:ext cx="4136231" cy="1143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10853" y="4752380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Первая фаза:</a:t>
            </a:r>
            <a:endParaRPr lang="en-US" sz="2150" dirty="0"/>
          </a:p>
        </p:txBody>
      </p:sp>
      <p:sp>
        <p:nvSpPr>
          <p:cNvPr id="5" name="Text 2"/>
          <p:cNvSpPr/>
          <p:nvPr/>
        </p:nvSpPr>
        <p:spPr>
          <a:xfrm>
            <a:off x="1110853" y="5243393"/>
            <a:ext cx="3642598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Курение → всплеск дофамина → удовольствие, расслабление или концентрация.</a:t>
            </a:r>
            <a:endParaRPr lang="en-US" sz="19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084" y="3394710"/>
            <a:ext cx="4136231" cy="11430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493901" y="4382095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Вторая фаза:</a:t>
            </a:r>
            <a:endParaRPr lang="en-US" sz="2150" dirty="0"/>
          </a:p>
        </p:txBody>
      </p:sp>
      <p:sp>
        <p:nvSpPr>
          <p:cNvPr id="8" name="Text 4"/>
          <p:cNvSpPr/>
          <p:nvPr/>
        </p:nvSpPr>
        <p:spPr>
          <a:xfrm>
            <a:off x="5493901" y="4873109"/>
            <a:ext cx="3642598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Мозг адаптируется. Он снижает чувствительность рецепторов и выработку собственного дофамина.</a:t>
            </a:r>
            <a:endParaRPr lang="en-US" sz="19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0132" y="3024426"/>
            <a:ext cx="4136231" cy="11430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876949" y="4011811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Результат:</a:t>
            </a:r>
            <a:endParaRPr lang="en-US" sz="2150" dirty="0"/>
          </a:p>
        </p:txBody>
      </p:sp>
      <p:sp>
        <p:nvSpPr>
          <p:cNvPr id="11" name="Text 6"/>
          <p:cNvSpPr/>
          <p:nvPr/>
        </p:nvSpPr>
        <p:spPr>
          <a:xfrm>
            <a:off x="9876949" y="4502825"/>
            <a:ext cx="3642598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Для получения прежнего эффекта требуется больше никотина. Формируется толерантность.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491258"/>
            <a:ext cx="5486400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Синдром отмены </a:t>
            </a:r>
            <a:endParaRPr lang="en-US" sz="4300" dirty="0"/>
          </a:p>
        </p:txBody>
      </p:sp>
      <p:sp>
        <p:nvSpPr>
          <p:cNvPr id="4" name="Text 1"/>
          <p:cNvSpPr/>
          <p:nvPr/>
        </p:nvSpPr>
        <p:spPr>
          <a:xfrm>
            <a:off x="6350437" y="2547342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Когда никотин перестает поступать: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6350437" y="3442216"/>
            <a:ext cx="34068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Уровень дофамина падает.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6350437" y="4318635"/>
            <a:ext cx="3406854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Мозг оказывается в состоянии «химического голода».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6350437" y="5725954"/>
            <a:ext cx="34068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Возникает синдром отмены (абстиненция):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10367129" y="3442216"/>
            <a:ext cx="34068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Тревога, раздражительность.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10367129" y="4318635"/>
            <a:ext cx="34068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Проблемы с концентрацией.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10367129" y="5195054"/>
            <a:ext cx="34068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Бессонница, повышенный аппетит.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10367129" y="6071473"/>
            <a:ext cx="34068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Сильная тяга закурить.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540" y="549116"/>
            <a:ext cx="11293078" cy="554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45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Психологическая зависимость. Петля привычки</a:t>
            </a:r>
            <a:endParaRPr lang="en-US" sz="3450" dirty="0"/>
          </a:p>
        </p:txBody>
      </p:sp>
      <p:sp>
        <p:nvSpPr>
          <p:cNvPr id="3" name="Text 1"/>
          <p:cNvSpPr/>
          <p:nvPr/>
        </p:nvSpPr>
        <p:spPr>
          <a:xfrm>
            <a:off x="698540" y="1502807"/>
            <a:ext cx="13233321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Курение редко существует в вакууме. Оно вплетается в жизнь через петлю привычки:</a:t>
            </a:r>
            <a:endParaRPr lang="en-US" sz="15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40" y="2046803"/>
            <a:ext cx="4411028" cy="79843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98088" y="3044785"/>
            <a:ext cx="2217777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Сигнал (Триггер):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898088" y="3441621"/>
            <a:ext cx="4011930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Стресс, чашка кофе, звонок, скука.</a:t>
            </a:r>
            <a:endParaRPr lang="en-US" sz="15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567" y="2046803"/>
            <a:ext cx="4411147" cy="79843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309116" y="3044785"/>
            <a:ext cx="2217777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Ритуал:</a:t>
            </a:r>
            <a:endParaRPr lang="en-US" sz="1700" dirty="0"/>
          </a:p>
        </p:txBody>
      </p:sp>
      <p:sp>
        <p:nvSpPr>
          <p:cNvPr id="9" name="Text 5"/>
          <p:cNvSpPr/>
          <p:nvPr/>
        </p:nvSpPr>
        <p:spPr>
          <a:xfrm>
            <a:off x="5309116" y="3441621"/>
            <a:ext cx="4012049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Сам процесс курения.</a:t>
            </a:r>
            <a:endParaRPr lang="en-US" sz="15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714" y="2046803"/>
            <a:ext cx="4411147" cy="798433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720262" y="3044785"/>
            <a:ext cx="2217777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Награда:</a:t>
            </a:r>
            <a:endParaRPr lang="en-US" sz="1700" dirty="0"/>
          </a:p>
        </p:txBody>
      </p:sp>
      <p:sp>
        <p:nvSpPr>
          <p:cNvPr id="12" name="Text 7"/>
          <p:cNvSpPr/>
          <p:nvPr/>
        </p:nvSpPr>
        <p:spPr>
          <a:xfrm>
            <a:off x="9720262" y="3441621"/>
            <a:ext cx="4012049" cy="638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Временное облегчение, снятие напряжения, пауза.</a:t>
            </a:r>
            <a:endParaRPr lang="en-US" sz="1550" dirty="0"/>
          </a:p>
        </p:txBody>
      </p:sp>
      <p:sp>
        <p:nvSpPr>
          <p:cNvPr id="13" name="Text 8"/>
          <p:cNvSpPr/>
          <p:nvPr/>
        </p:nvSpPr>
        <p:spPr>
          <a:xfrm>
            <a:off x="698540" y="4504611"/>
            <a:ext cx="13233321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Мозг связывает триггер с наградой, и действие становится автоматическим.</a:t>
            </a:r>
            <a:endParaRPr lang="en-US" sz="1550" dirty="0"/>
          </a:p>
        </p:txBody>
      </p:sp>
      <p:sp>
        <p:nvSpPr>
          <p:cNvPr id="14" name="Text 9"/>
          <p:cNvSpPr/>
          <p:nvPr/>
        </p:nvSpPr>
        <p:spPr>
          <a:xfrm>
            <a:off x="698540" y="5123378"/>
            <a:ext cx="6766679" cy="4435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75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Социальная зависимость и ритуалы</a:t>
            </a:r>
            <a:endParaRPr lang="en-US" sz="2750" dirty="0"/>
          </a:p>
        </p:txBody>
      </p:sp>
      <p:sp>
        <p:nvSpPr>
          <p:cNvPr id="15" name="Text 10"/>
          <p:cNvSpPr/>
          <p:nvPr/>
        </p:nvSpPr>
        <p:spPr>
          <a:xfrm>
            <a:off x="698540" y="6065758"/>
            <a:ext cx="2217777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Окружение:</a:t>
            </a:r>
            <a:endParaRPr lang="en-US" sz="1700" dirty="0"/>
          </a:p>
        </p:txBody>
      </p:sp>
      <p:sp>
        <p:nvSpPr>
          <p:cNvPr id="16" name="Text 11"/>
          <p:cNvSpPr/>
          <p:nvPr/>
        </p:nvSpPr>
        <p:spPr>
          <a:xfrm>
            <a:off x="698540" y="6542484"/>
            <a:ext cx="4085987" cy="638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Курение как способ социализации («перекур», «курилка»).</a:t>
            </a:r>
            <a:endParaRPr lang="en-US" sz="1550" dirty="0"/>
          </a:p>
        </p:txBody>
      </p:sp>
      <p:sp>
        <p:nvSpPr>
          <p:cNvPr id="17" name="Text 12"/>
          <p:cNvSpPr/>
          <p:nvPr/>
        </p:nvSpPr>
        <p:spPr>
          <a:xfrm>
            <a:off x="5279112" y="6065758"/>
            <a:ext cx="2217777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Идентификация:</a:t>
            </a:r>
            <a:endParaRPr lang="en-US" sz="1700" dirty="0"/>
          </a:p>
        </p:txBody>
      </p:sp>
      <p:sp>
        <p:nvSpPr>
          <p:cNvPr id="18" name="Text 13"/>
          <p:cNvSpPr/>
          <p:nvPr/>
        </p:nvSpPr>
        <p:spPr>
          <a:xfrm>
            <a:off x="5279112" y="6542484"/>
            <a:ext cx="4085987" cy="9583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 подростковом возрасте — символ взрослости или принадлежности к группе.</a:t>
            </a:r>
            <a:endParaRPr lang="en-US" sz="1550" dirty="0"/>
          </a:p>
        </p:txBody>
      </p:sp>
      <p:sp>
        <p:nvSpPr>
          <p:cNvPr id="19" name="Text 14"/>
          <p:cNvSpPr/>
          <p:nvPr/>
        </p:nvSpPr>
        <p:spPr>
          <a:xfrm>
            <a:off x="9859685" y="6065758"/>
            <a:ext cx="2217777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Ритуалы:</a:t>
            </a:r>
            <a:endParaRPr lang="en-US" sz="1700" dirty="0"/>
          </a:p>
        </p:txBody>
      </p:sp>
      <p:sp>
        <p:nvSpPr>
          <p:cNvPr id="20" name="Text 15"/>
          <p:cNvSpPr/>
          <p:nvPr/>
        </p:nvSpPr>
        <p:spPr>
          <a:xfrm>
            <a:off x="9859685" y="6542484"/>
            <a:ext cx="4085987" cy="9583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Процесс (достать пачку, прикурить) становится успокаивающим действием, якорем в течение дня.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1959" y="339447"/>
            <a:ext cx="4152424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Порочный круг зависимости</a:t>
            </a:r>
            <a:endParaRPr lang="en-US" sz="2150" dirty="0"/>
          </a:p>
        </p:txBody>
      </p:sp>
      <p:sp>
        <p:nvSpPr>
          <p:cNvPr id="3" name="Text 1"/>
          <p:cNvSpPr/>
          <p:nvPr/>
        </p:nvSpPr>
        <p:spPr>
          <a:xfrm>
            <a:off x="431959" y="929164"/>
            <a:ext cx="13766483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Все три механизма создают замкнутый круг: Триггер (стресс/скука) → Курение → Всплеск дофамина/снятие ломки → Падение дофамина/рост толерантности → Новая тяга → Новый триггер (включая дискомфорт отмены).</a:t>
            </a:r>
            <a:endParaRPr lang="en-US" sz="9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34" y="1027926"/>
            <a:ext cx="13286184" cy="6494383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0838" y="8239865"/>
            <a:ext cx="481823" cy="48182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849980" y="3521524"/>
            <a:ext cx="2753274" cy="3441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Триггер</a:t>
            </a:r>
            <a:endParaRPr lang="en-US" sz="1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86480" y="8261759"/>
            <a:ext cx="481824" cy="48182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499135" y="2034757"/>
            <a:ext cx="2753273" cy="3441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Курение</a:t>
            </a:r>
            <a:endParaRPr lang="en-US" sz="12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97268" y="8263664"/>
            <a:ext cx="481823" cy="481823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0026987" y="5090890"/>
            <a:ext cx="2753273" cy="3441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Всплеск дофамина</a:t>
            </a:r>
            <a:endParaRPr lang="en-US" sz="120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56925" y="8480777"/>
            <a:ext cx="481823" cy="481823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2976026" y="6605190"/>
            <a:ext cx="3529782" cy="3441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Падение/Толерантность</a:t>
            </a:r>
            <a:endParaRPr lang="en-US" sz="1200" dirty="0"/>
          </a:p>
        </p:txBody>
      </p:sp>
      <p:sp>
        <p:nvSpPr>
          <p:cNvPr id="13" name="Text 6"/>
          <p:cNvSpPr/>
          <p:nvPr/>
        </p:nvSpPr>
        <p:spPr>
          <a:xfrm>
            <a:off x="431959" y="7945041"/>
            <a:ext cx="5238512" cy="2742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Как разорвать круг? Направления для работы</a:t>
            </a:r>
            <a:endParaRPr lang="en-US" sz="1700" dirty="0"/>
          </a:p>
        </p:txBody>
      </p:sp>
      <p:sp>
        <p:nvSpPr>
          <p:cNvPr id="14" name="Shape 7"/>
          <p:cNvSpPr/>
          <p:nvPr/>
        </p:nvSpPr>
        <p:spPr>
          <a:xfrm>
            <a:off x="431959" y="8589526"/>
            <a:ext cx="6821567" cy="890230"/>
          </a:xfrm>
          <a:prstGeom prst="roundRect">
            <a:avLst>
              <a:gd name="adj" fmla="val 8217"/>
            </a:avLst>
          </a:prstGeom>
          <a:solidFill>
            <a:srgbClr val="0A081B">
              <a:alpha val="75000"/>
            </a:srgbClr>
          </a:solidFill>
          <a:ln/>
        </p:spPr>
      </p:sp>
      <p:sp>
        <p:nvSpPr>
          <p:cNvPr id="15" name="Shape 8"/>
          <p:cNvSpPr/>
          <p:nvPr/>
        </p:nvSpPr>
        <p:spPr>
          <a:xfrm>
            <a:off x="431959" y="8574286"/>
            <a:ext cx="6821567" cy="60960"/>
          </a:xfrm>
          <a:prstGeom prst="roundRect">
            <a:avLst>
              <a:gd name="adj" fmla="val 303750"/>
            </a:avLst>
          </a:prstGeom>
          <a:solidFill>
            <a:srgbClr val="16FFBB"/>
          </a:solidFill>
          <a:ln/>
        </p:spPr>
      </p:sp>
      <p:sp>
        <p:nvSpPr>
          <p:cNvPr id="16" name="Shape 9"/>
          <p:cNvSpPr/>
          <p:nvPr/>
        </p:nvSpPr>
        <p:spPr>
          <a:xfrm>
            <a:off x="3657600" y="8404384"/>
            <a:ext cx="370284" cy="370284"/>
          </a:xfrm>
          <a:prstGeom prst="roundRect">
            <a:avLst>
              <a:gd name="adj" fmla="val 246946"/>
            </a:avLst>
          </a:prstGeom>
          <a:solidFill>
            <a:srgbClr val="16FFBB"/>
          </a:solidFill>
          <a:ln/>
        </p:spPr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68685" y="8515350"/>
            <a:ext cx="148114" cy="148114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570548" y="8898136"/>
            <a:ext cx="13716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Биохимия:</a:t>
            </a:r>
            <a:endParaRPr lang="en-US" sz="1050" dirty="0"/>
          </a:p>
        </p:txBody>
      </p:sp>
      <p:sp>
        <p:nvSpPr>
          <p:cNvPr id="19" name="Text 11"/>
          <p:cNvSpPr/>
          <p:nvPr/>
        </p:nvSpPr>
        <p:spPr>
          <a:xfrm>
            <a:off x="570548" y="9143643"/>
            <a:ext cx="6544389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Никотинозаместительная терапия (пластыри, спреи) для мягкого выхода.</a:t>
            </a:r>
            <a:endParaRPr lang="en-US" sz="950" dirty="0"/>
          </a:p>
        </p:txBody>
      </p:sp>
      <p:sp>
        <p:nvSpPr>
          <p:cNvPr id="20" name="Shape 12"/>
          <p:cNvSpPr/>
          <p:nvPr/>
        </p:nvSpPr>
        <p:spPr>
          <a:xfrm>
            <a:off x="7376874" y="8589526"/>
            <a:ext cx="6821567" cy="890230"/>
          </a:xfrm>
          <a:prstGeom prst="roundRect">
            <a:avLst>
              <a:gd name="adj" fmla="val 8217"/>
            </a:avLst>
          </a:prstGeom>
          <a:solidFill>
            <a:srgbClr val="0A081B">
              <a:alpha val="75000"/>
            </a:srgbClr>
          </a:solidFill>
          <a:ln/>
        </p:spPr>
      </p:sp>
      <p:sp>
        <p:nvSpPr>
          <p:cNvPr id="21" name="Shape 13"/>
          <p:cNvSpPr/>
          <p:nvPr/>
        </p:nvSpPr>
        <p:spPr>
          <a:xfrm>
            <a:off x="7376874" y="8574286"/>
            <a:ext cx="6821567" cy="60960"/>
          </a:xfrm>
          <a:prstGeom prst="roundRect">
            <a:avLst>
              <a:gd name="adj" fmla="val 303750"/>
            </a:avLst>
          </a:prstGeom>
          <a:solidFill>
            <a:srgbClr val="29DDDA"/>
          </a:solidFill>
          <a:ln/>
        </p:spPr>
      </p:sp>
      <p:sp>
        <p:nvSpPr>
          <p:cNvPr id="22" name="Shape 14"/>
          <p:cNvSpPr/>
          <p:nvPr/>
        </p:nvSpPr>
        <p:spPr>
          <a:xfrm>
            <a:off x="10602516" y="8404384"/>
            <a:ext cx="370284" cy="370284"/>
          </a:xfrm>
          <a:prstGeom prst="roundRect">
            <a:avLst>
              <a:gd name="adj" fmla="val 246946"/>
            </a:avLst>
          </a:prstGeom>
          <a:solidFill>
            <a:srgbClr val="16FFBB"/>
          </a:solidFill>
          <a:ln/>
        </p:spPr>
      </p:sp>
      <p:pic>
        <p:nvPicPr>
          <p:cNvPr id="23" name="Image 6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13601" y="8515350"/>
            <a:ext cx="148114" cy="148114"/>
          </a:xfrm>
          <a:prstGeom prst="rect">
            <a:avLst/>
          </a:prstGeom>
        </p:spPr>
      </p:pic>
      <p:sp>
        <p:nvSpPr>
          <p:cNvPr id="24" name="Text 15"/>
          <p:cNvSpPr/>
          <p:nvPr/>
        </p:nvSpPr>
        <p:spPr>
          <a:xfrm>
            <a:off x="7515463" y="8898136"/>
            <a:ext cx="13716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Психология:</a:t>
            </a:r>
            <a:endParaRPr lang="en-US" sz="1050" dirty="0"/>
          </a:p>
        </p:txBody>
      </p:sp>
      <p:sp>
        <p:nvSpPr>
          <p:cNvPr id="25" name="Text 16"/>
          <p:cNvSpPr/>
          <p:nvPr/>
        </p:nvSpPr>
        <p:spPr>
          <a:xfrm>
            <a:off x="7515463" y="9143643"/>
            <a:ext cx="6544389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Осознание и замена триггеров. Дыхательные упражнения вместо сигареты на стресс.</a:t>
            </a:r>
            <a:endParaRPr lang="en-US" sz="950" dirty="0"/>
          </a:p>
        </p:txBody>
      </p:sp>
      <p:sp>
        <p:nvSpPr>
          <p:cNvPr id="26" name="Shape 17"/>
          <p:cNvSpPr/>
          <p:nvPr/>
        </p:nvSpPr>
        <p:spPr>
          <a:xfrm>
            <a:off x="431959" y="9788247"/>
            <a:ext cx="6821567" cy="890230"/>
          </a:xfrm>
          <a:prstGeom prst="roundRect">
            <a:avLst>
              <a:gd name="adj" fmla="val 8217"/>
            </a:avLst>
          </a:prstGeom>
          <a:solidFill>
            <a:srgbClr val="0A081B">
              <a:alpha val="75000"/>
            </a:srgbClr>
          </a:solidFill>
          <a:ln/>
        </p:spPr>
      </p:sp>
      <p:sp>
        <p:nvSpPr>
          <p:cNvPr id="27" name="Shape 18"/>
          <p:cNvSpPr/>
          <p:nvPr/>
        </p:nvSpPr>
        <p:spPr>
          <a:xfrm>
            <a:off x="431959" y="9773007"/>
            <a:ext cx="6821567" cy="60960"/>
          </a:xfrm>
          <a:prstGeom prst="roundRect">
            <a:avLst>
              <a:gd name="adj" fmla="val 303750"/>
            </a:avLst>
          </a:prstGeom>
          <a:solidFill>
            <a:srgbClr val="37A7E7"/>
          </a:solidFill>
          <a:ln/>
        </p:spPr>
      </p:sp>
      <p:sp>
        <p:nvSpPr>
          <p:cNvPr id="28" name="Shape 19"/>
          <p:cNvSpPr/>
          <p:nvPr/>
        </p:nvSpPr>
        <p:spPr>
          <a:xfrm>
            <a:off x="3657600" y="9603105"/>
            <a:ext cx="370284" cy="370284"/>
          </a:xfrm>
          <a:prstGeom prst="roundRect">
            <a:avLst>
              <a:gd name="adj" fmla="val 246946"/>
            </a:avLst>
          </a:prstGeom>
          <a:solidFill>
            <a:srgbClr val="16FFBB"/>
          </a:solidFill>
          <a:ln/>
        </p:spPr>
      </p:sp>
      <p:pic>
        <p:nvPicPr>
          <p:cNvPr id="29" name="Image 7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68685" y="9714071"/>
            <a:ext cx="148114" cy="148114"/>
          </a:xfrm>
          <a:prstGeom prst="rect">
            <a:avLst/>
          </a:prstGeom>
        </p:spPr>
      </p:pic>
      <p:sp>
        <p:nvSpPr>
          <p:cNvPr id="30" name="Text 20"/>
          <p:cNvSpPr/>
          <p:nvPr/>
        </p:nvSpPr>
        <p:spPr>
          <a:xfrm>
            <a:off x="570548" y="10096857"/>
            <a:ext cx="13716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Поведение:</a:t>
            </a:r>
            <a:endParaRPr lang="en-US" sz="1050" dirty="0"/>
          </a:p>
        </p:txBody>
      </p:sp>
      <p:sp>
        <p:nvSpPr>
          <p:cNvPr id="31" name="Text 21"/>
          <p:cNvSpPr/>
          <p:nvPr/>
        </p:nvSpPr>
        <p:spPr>
          <a:xfrm>
            <a:off x="570548" y="10342364"/>
            <a:ext cx="6544389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Изменение ритуалов. Утренний кофе с соком вместо сигареты.</a:t>
            </a:r>
            <a:endParaRPr lang="en-US" sz="950" dirty="0"/>
          </a:p>
        </p:txBody>
      </p:sp>
      <p:sp>
        <p:nvSpPr>
          <p:cNvPr id="32" name="Shape 22"/>
          <p:cNvSpPr/>
          <p:nvPr/>
        </p:nvSpPr>
        <p:spPr>
          <a:xfrm>
            <a:off x="7376874" y="9788247"/>
            <a:ext cx="6821567" cy="890230"/>
          </a:xfrm>
          <a:prstGeom prst="roundRect">
            <a:avLst>
              <a:gd name="adj" fmla="val 8217"/>
            </a:avLst>
          </a:prstGeom>
          <a:solidFill>
            <a:srgbClr val="0A081B">
              <a:alpha val="75000"/>
            </a:srgbClr>
          </a:solidFill>
          <a:ln/>
        </p:spPr>
      </p:sp>
      <p:sp>
        <p:nvSpPr>
          <p:cNvPr id="33" name="Shape 23"/>
          <p:cNvSpPr/>
          <p:nvPr/>
        </p:nvSpPr>
        <p:spPr>
          <a:xfrm>
            <a:off x="7376874" y="9773007"/>
            <a:ext cx="6821567" cy="60960"/>
          </a:xfrm>
          <a:prstGeom prst="roundRect">
            <a:avLst>
              <a:gd name="adj" fmla="val 303750"/>
            </a:avLst>
          </a:prstGeom>
          <a:solidFill>
            <a:srgbClr val="091231"/>
          </a:solidFill>
          <a:ln/>
        </p:spPr>
      </p:sp>
      <p:sp>
        <p:nvSpPr>
          <p:cNvPr id="34" name="Shape 24"/>
          <p:cNvSpPr/>
          <p:nvPr/>
        </p:nvSpPr>
        <p:spPr>
          <a:xfrm>
            <a:off x="10602516" y="9603105"/>
            <a:ext cx="370284" cy="370284"/>
          </a:xfrm>
          <a:prstGeom prst="roundRect">
            <a:avLst>
              <a:gd name="adj" fmla="val 246946"/>
            </a:avLst>
          </a:prstGeom>
          <a:solidFill>
            <a:srgbClr val="16FFBB"/>
          </a:solidFill>
          <a:ln/>
        </p:spPr>
      </p:sp>
      <p:pic>
        <p:nvPicPr>
          <p:cNvPr id="35" name="Image 8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713601" y="9714071"/>
            <a:ext cx="148114" cy="148114"/>
          </a:xfrm>
          <a:prstGeom prst="rect">
            <a:avLst/>
          </a:prstGeom>
        </p:spPr>
      </p:pic>
      <p:sp>
        <p:nvSpPr>
          <p:cNvPr id="36" name="Text 25"/>
          <p:cNvSpPr/>
          <p:nvPr/>
        </p:nvSpPr>
        <p:spPr>
          <a:xfrm>
            <a:off x="7515463" y="10096857"/>
            <a:ext cx="13716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Среда:</a:t>
            </a:r>
            <a:endParaRPr lang="en-US" sz="1050" dirty="0"/>
          </a:p>
        </p:txBody>
      </p:sp>
      <p:sp>
        <p:nvSpPr>
          <p:cNvPr id="37" name="Text 26"/>
          <p:cNvSpPr/>
          <p:nvPr/>
        </p:nvSpPr>
        <p:spPr>
          <a:xfrm>
            <a:off x="7515463" y="10342364"/>
            <a:ext cx="6544389" cy="197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Информирование окружения, избегание триггерных ситуаций на первых этапах.</a:t>
            </a:r>
            <a:endParaRPr lang="en-US" sz="9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34321" y="2842974"/>
            <a:ext cx="5486400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Вывод</a:t>
            </a:r>
            <a:endParaRPr lang="en-US" sz="4300" dirty="0"/>
          </a:p>
        </p:txBody>
      </p:sp>
      <p:sp>
        <p:nvSpPr>
          <p:cNvPr id="4" name="Text 1"/>
          <p:cNvSpPr/>
          <p:nvPr/>
        </p:nvSpPr>
        <p:spPr>
          <a:xfrm>
            <a:off x="1234321" y="3899059"/>
            <a:ext cx="7045643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16FFBB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Зависимость — это не слабость, а сформированная болезнь.</a:t>
            </a: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Понимание ее механизмов — первый шаг к свободе. Борьба с курением — это процесс перепрограммирования мозга и поведения.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864037" y="2472690"/>
            <a:ext cx="30480" cy="3284220"/>
          </a:xfrm>
          <a:prstGeom prst="rect">
            <a:avLst/>
          </a:prstGeom>
          <a:solidFill>
            <a:srgbClr val="16FFBB"/>
          </a:solidFill>
          <a:ln/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433</Words>
  <Application>Microsoft Office PowerPoint</Application>
  <PresentationFormat>Произвольный</PresentationFormat>
  <Paragraphs>75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Spline Sans Bold</vt:lpstr>
      <vt:lpstr>Barlow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Екатерина Чуяшова</dc:creator>
  <cp:lastModifiedBy>Екатерина Чуяшова</cp:lastModifiedBy>
  <cp:revision>4</cp:revision>
  <dcterms:created xsi:type="dcterms:W3CDTF">2025-11-04T06:00:04Z</dcterms:created>
  <dcterms:modified xsi:type="dcterms:W3CDTF">2025-11-04T06:11:45Z</dcterms:modified>
</cp:coreProperties>
</file>